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lear Sans Regular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AFF"/>
    <a:srgbClr val="A100FF"/>
    <a:srgbClr val="883C84"/>
    <a:srgbClr val="461B49"/>
    <a:srgbClr val="963488"/>
    <a:srgbClr val="2831A2"/>
    <a:srgbClr val="2086AA"/>
    <a:srgbClr val="1994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279" autoAdjust="0"/>
    <p:restoredTop sz="73146" autoAdjust="0"/>
  </p:normalViewPr>
  <p:slideViewPr>
    <p:cSldViewPr>
      <p:cViewPr varScale="1">
        <p:scale>
          <a:sx n="35" d="100"/>
          <a:sy n="35" d="100"/>
        </p:scale>
        <p:origin x="240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svg>
</file>

<file path=ppt/media/image11.svg>
</file>

<file path=ppt/media/image12.jpeg>
</file>

<file path=ppt/media/image13.jpeg>
</file>

<file path=ppt/media/image15.png>
</file>

<file path=ppt/media/image16.svg>
</file>

<file path=ppt/media/image17.jpe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16.10.2023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7.jpeg"/><Relationship Id="rId4" Type="http://schemas.openxmlformats.org/officeDocument/2006/relationships/image" Target="../media/image1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Relationship Id="rId9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emf"/><Relationship Id="rId5" Type="http://schemas.openxmlformats.org/officeDocument/2006/relationships/image" Target="../media/image13.jpe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6545735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1104900" y="824285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2133600" y="3871728"/>
            <a:ext cx="5993425" cy="14241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10533" spc="-105" dirty="0">
                <a:solidFill>
                  <a:srgbClr val="FFFFFF"/>
                </a:solidFill>
                <a:latin typeface="Graphik Regular" panose="020B0503030202060203" pitchFamily="34" charset="0"/>
              </a:rPr>
              <a:t>Social Buzz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C00ABEC5-EF3F-4E3E-827E-EB1F2EF17C0D}"/>
              </a:ext>
            </a:extLst>
          </p:cNvPr>
          <p:cNvGrpSpPr/>
          <p:nvPr/>
        </p:nvGrpSpPr>
        <p:grpSpPr>
          <a:xfrm>
            <a:off x="11581833" y="1580430"/>
            <a:ext cx="5677467" cy="867617"/>
            <a:chOff x="0" y="-47625"/>
            <a:chExt cx="7569956" cy="1156823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F49CBA38-C879-499F-B0F5-691188949921}"/>
              </a:ext>
            </a:extLst>
          </p:cNvPr>
          <p:cNvGrpSpPr/>
          <p:nvPr/>
        </p:nvGrpSpPr>
        <p:grpSpPr>
          <a:xfrm>
            <a:off x="11581833" y="6964868"/>
            <a:ext cx="5677467" cy="867617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12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591" y="3285301"/>
            <a:ext cx="8673443" cy="3822918"/>
            <a:chOff x="0" y="0"/>
            <a:chExt cx="11564591" cy="5097223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98166"/>
              <a:ext cx="11564591" cy="2799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2400" spc="-19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Project recap</a:t>
              </a:r>
            </a:p>
            <a:p>
              <a:pPr>
                <a:lnSpc>
                  <a:spcPts val="2660"/>
                </a:lnSpc>
              </a:pPr>
              <a:r>
                <a:rPr lang="en-US" sz="2400" spc="-19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Problem</a:t>
              </a:r>
            </a:p>
            <a:p>
              <a:pPr>
                <a:lnSpc>
                  <a:spcPts val="2660"/>
                </a:lnSpc>
              </a:pPr>
              <a:r>
                <a:rPr lang="en-US" sz="2400" spc="-19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Analytics team</a:t>
              </a:r>
            </a:p>
            <a:p>
              <a:pPr>
                <a:lnSpc>
                  <a:spcPts val="2660"/>
                </a:lnSpc>
              </a:pPr>
              <a:r>
                <a:rPr lang="en-US" sz="2400" spc="-19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Process</a:t>
              </a:r>
            </a:p>
            <a:p>
              <a:pPr>
                <a:lnSpc>
                  <a:spcPts val="2660"/>
                </a:lnSpc>
              </a:pPr>
              <a:r>
                <a:rPr lang="en-US" sz="2400" spc="-19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Insights</a:t>
              </a:r>
            </a:p>
            <a:p>
              <a:pPr>
                <a:lnSpc>
                  <a:spcPts val="2660"/>
                </a:lnSpc>
              </a:pPr>
              <a:r>
                <a:rPr lang="en-US" sz="2400" spc="-19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584601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4946896" y="2005584"/>
            <a:ext cx="11342283" cy="627583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r>
              <a:rPr lang="en-US" dirty="0"/>
              <a:t>			</a:t>
            </a:r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321"/>
          <a:stretch>
            <a:fillRect/>
          </a:stretch>
        </p:blipFill>
        <p:spPr>
          <a:xfrm rot="10799999">
            <a:off x="1983048" y="1909668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E22FEA9-A994-764E-1F70-AFA83ADC861C}"/>
              </a:ext>
            </a:extLst>
          </p:cNvPr>
          <p:cNvSpPr txBox="1"/>
          <p:nvPr/>
        </p:nvSpPr>
        <p:spPr>
          <a:xfrm>
            <a:off x="8516750" y="3251418"/>
            <a:ext cx="80186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Social buzz is a fast growing technology unicorn that need to adapt quickly to it’s global scale.</a:t>
            </a:r>
          </a:p>
          <a:p>
            <a:r>
              <a:rPr lang="en-US" sz="3200" dirty="0"/>
              <a:t>Accenture has begun a 3 month POC focusing on these tasks: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B4B77A3-D6F2-F3F4-D117-48A480FA6A31}"/>
              </a:ext>
            </a:extLst>
          </p:cNvPr>
          <p:cNvSpPr txBox="1"/>
          <p:nvPr/>
        </p:nvSpPr>
        <p:spPr>
          <a:xfrm>
            <a:off x="8915400" y="5672197"/>
            <a:ext cx="737377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An audit of Social Buzz’s bid data practice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Recommendations for a successful IPO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Analysis to find Social Buzz’s top % most popular categories of content.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-3810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endParaRPr lang="en-AU" dirty="0"/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A5C87C-C81F-682B-E1F5-7EA62747BF28}"/>
              </a:ext>
            </a:extLst>
          </p:cNvPr>
          <p:cNvSpPr txBox="1"/>
          <p:nvPr/>
        </p:nvSpPr>
        <p:spPr>
          <a:xfrm>
            <a:off x="4078063" y="4160103"/>
            <a:ext cx="5599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Over </a:t>
            </a:r>
            <a:r>
              <a:rPr lang="en-US" sz="3600" b="1" u="sng" dirty="0">
                <a:solidFill>
                  <a:schemeClr val="bg1"/>
                </a:solidFill>
              </a:rPr>
              <a:t>100000</a:t>
            </a:r>
            <a:r>
              <a:rPr lang="en-US" sz="3600" b="1" dirty="0">
                <a:solidFill>
                  <a:schemeClr val="bg1"/>
                </a:solidFill>
              </a:rPr>
              <a:t> post per day</a:t>
            </a:r>
            <a:endParaRPr lang="en-US" sz="36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21448E-C7EF-1404-96DB-43F91BB0CA52}"/>
              </a:ext>
            </a:extLst>
          </p:cNvPr>
          <p:cNvSpPr txBox="1"/>
          <p:nvPr/>
        </p:nvSpPr>
        <p:spPr>
          <a:xfrm>
            <a:off x="4064519" y="5188311"/>
            <a:ext cx="47782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36,500,000 pieces of content per year!</a:t>
            </a:r>
          </a:p>
          <a:p>
            <a:endParaRPr lang="en-US" sz="4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833DB3-63A2-A602-6F4C-F46EED6A8270}"/>
              </a:ext>
            </a:extLst>
          </p:cNvPr>
          <p:cNvSpPr txBox="1"/>
          <p:nvPr/>
        </p:nvSpPr>
        <p:spPr>
          <a:xfrm>
            <a:off x="4064519" y="6518298"/>
            <a:ext cx="43692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But how to capitalize on it when there is so much?</a:t>
            </a:r>
          </a:p>
          <a:p>
            <a:endParaRPr lang="en-US" sz="4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4D0CF2-C4E7-B644-E31F-1BF214B1F91B}"/>
              </a:ext>
            </a:extLst>
          </p:cNvPr>
          <p:cNvSpPr txBox="1"/>
          <p:nvPr/>
        </p:nvSpPr>
        <p:spPr>
          <a:xfrm>
            <a:off x="4082631" y="8765067"/>
            <a:ext cx="5944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chemeClr val="bg1"/>
                </a:solidFill>
              </a:rPr>
              <a:t>Analysis to find Social Buzz’s top 5 most popular categories of content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411515" y="4002073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97C5E6B-C995-C374-7112-B406B12E1538}"/>
              </a:ext>
            </a:extLst>
          </p:cNvPr>
          <p:cNvSpPr txBox="1"/>
          <p:nvPr/>
        </p:nvSpPr>
        <p:spPr>
          <a:xfrm>
            <a:off x="14110855" y="1436136"/>
            <a:ext cx="3684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i="0" dirty="0">
                <a:solidFill>
                  <a:srgbClr val="000000"/>
                </a:solidFill>
                <a:effectLst/>
              </a:rPr>
              <a:t>Andrew Fleming (Chief Technical Architect)</a:t>
            </a:r>
            <a:endParaRPr lang="en-US" sz="36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543E30A-29CA-593E-50CD-D7DBB3477F86}"/>
              </a:ext>
            </a:extLst>
          </p:cNvPr>
          <p:cNvSpPr txBox="1"/>
          <p:nvPr/>
        </p:nvSpPr>
        <p:spPr>
          <a:xfrm>
            <a:off x="14325600" y="4610100"/>
            <a:ext cx="3684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i="0" dirty="0">
                <a:solidFill>
                  <a:srgbClr val="000000"/>
                </a:solidFill>
                <a:effectLst/>
              </a:rPr>
              <a:t>Marcus Rompton (Senior Principle)</a:t>
            </a:r>
            <a:endParaRPr lang="en-US" sz="36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DE38B92-2FD0-F6BE-1FCA-41F8B1DF8E5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347" t="4482" r="-1720" b="39106"/>
          <a:stretch/>
        </p:blipFill>
        <p:spPr>
          <a:xfrm>
            <a:off x="11240027" y="1182788"/>
            <a:ext cx="2463180" cy="2144555"/>
          </a:xfrm>
          <a:prstGeom prst="flowChartConnector">
            <a:avLst/>
          </a:prstGeom>
          <a:ln>
            <a:solidFill>
              <a:srgbClr val="00BAFF"/>
            </a:solidFill>
          </a:ln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3EC783FC-929A-84BC-E37F-739DD270C97E}"/>
              </a:ext>
            </a:extLst>
          </p:cNvPr>
          <p:cNvSpPr txBox="1"/>
          <p:nvPr/>
        </p:nvSpPr>
        <p:spPr>
          <a:xfrm>
            <a:off x="14325600" y="7421293"/>
            <a:ext cx="34556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Adewunmi Kelechi</a:t>
            </a:r>
          </a:p>
          <a:p>
            <a:r>
              <a:rPr lang="en-US" sz="3600" dirty="0"/>
              <a:t>(Data Analyst)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6D48267-E492-34E5-FEE4-8C6D9B91BD9B}"/>
              </a:ext>
            </a:extLst>
          </p:cNvPr>
          <p:cNvSpPr txBox="1"/>
          <p:nvPr/>
        </p:nvSpPr>
        <p:spPr>
          <a:xfrm>
            <a:off x="4381391" y="1521397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Data Understanding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4F00F79-FFE5-472A-F82F-D20157C8D547}"/>
              </a:ext>
            </a:extLst>
          </p:cNvPr>
          <p:cNvSpPr txBox="1"/>
          <p:nvPr/>
        </p:nvSpPr>
        <p:spPr>
          <a:xfrm>
            <a:off x="6374034" y="3016774"/>
            <a:ext cx="6642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+mj-lt"/>
              </a:rPr>
              <a:t>Data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 Cleaning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C807317-C3E0-0818-5363-BBC4DFC32BF8}"/>
              </a:ext>
            </a:extLst>
          </p:cNvPr>
          <p:cNvSpPr txBox="1"/>
          <p:nvPr/>
        </p:nvSpPr>
        <p:spPr>
          <a:xfrm>
            <a:off x="8572391" y="4490319"/>
            <a:ext cx="769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Data Modeling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2C6AFBA-3471-1179-D9DA-762DD2674D1A}"/>
              </a:ext>
            </a:extLst>
          </p:cNvPr>
          <p:cNvSpPr txBox="1"/>
          <p:nvPr/>
        </p:nvSpPr>
        <p:spPr>
          <a:xfrm>
            <a:off x="10355621" y="6171689"/>
            <a:ext cx="769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Data Analysis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F794B3D-7479-1F8D-96CD-F6069DBEE66C}"/>
              </a:ext>
            </a:extLst>
          </p:cNvPr>
          <p:cNvSpPr txBox="1"/>
          <p:nvPr/>
        </p:nvSpPr>
        <p:spPr>
          <a:xfrm>
            <a:off x="12368427" y="8001833"/>
            <a:ext cx="6107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Uncover Insights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1" y="-71023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179</Words>
  <Application>Microsoft Office PowerPoint</Application>
  <PresentationFormat>Custom</PresentationFormat>
  <Paragraphs>62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Clear Sans Regular Bold</vt:lpstr>
      <vt:lpstr>Calibri</vt:lpstr>
      <vt:lpstr>Graphik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DELL</cp:lastModifiedBy>
  <cp:revision>15</cp:revision>
  <dcterms:created xsi:type="dcterms:W3CDTF">2006-08-16T00:00:00Z</dcterms:created>
  <dcterms:modified xsi:type="dcterms:W3CDTF">2023-10-16T10:37:04Z</dcterms:modified>
  <dc:identifier>DAEhDyfaYKE</dc:identifier>
</cp:coreProperties>
</file>

<file path=docProps/thumbnail.jpeg>
</file>